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9" r:id="rId2"/>
    <p:sldId id="611" r:id="rId3"/>
    <p:sldId id="612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FF7AFD5-F475-4E13-BDF2-903C886849F5}">
          <p14:sldIdLst>
            <p14:sldId id="609"/>
            <p14:sldId id="611"/>
          </p14:sldIdLst>
        </p14:section>
        <p14:section name="Abschnitt ohne Titel" id="{B2BAD144-927B-4029-BA9D-1DB1BA3233C1}">
          <p14:sldIdLst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2A5EE"/>
    <a:srgbClr val="FF3300"/>
    <a:srgbClr val="F040BE"/>
    <a:srgbClr val="3366FF"/>
    <a:srgbClr val="FF9933"/>
    <a:srgbClr val="EAEAEA"/>
    <a:srgbClr val="CBE9B5"/>
    <a:srgbClr val="F2F2F2"/>
    <a:srgbClr val="E09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129" autoAdjust="0"/>
  </p:normalViewPr>
  <p:slideViewPr>
    <p:cSldViewPr>
      <p:cViewPr varScale="1">
        <p:scale>
          <a:sx n="83" d="100"/>
          <a:sy n="83" d="100"/>
        </p:scale>
        <p:origin x="-173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F898EFFD-3EA4-4B4B-A96F-C10A27430A6A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FE75DCE2-F2B9-47CE-98E7-3B075BBDD7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603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450" cy="495680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655" y="2"/>
            <a:ext cx="2945450" cy="495680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 smtClean="0"/>
            </a:lvl1pPr>
          </a:lstStyle>
          <a:p>
            <a:pPr>
              <a:defRPr/>
            </a:pPr>
            <a:fld id="{71059D6B-4924-429D-97E7-2DA2B10F432C}" type="datetimeFigureOut">
              <a:rPr lang="de-DE"/>
              <a:pPr>
                <a:defRPr/>
              </a:pPr>
              <a:t>17.12.2018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087" y="4715484"/>
            <a:ext cx="5437510" cy="4466009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9329"/>
            <a:ext cx="2945450" cy="495680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655" y="9429329"/>
            <a:ext cx="2945450" cy="495680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DC136E-E58E-4034-98AD-ABB68CF16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233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A0-22FB-43D8-9167-747675F003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6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FF0E-833D-483F-B5A4-3CE822FD0E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29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BE08-1C67-4C34-B29C-4F79A8E92B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61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BB38-9D31-4139-B3FC-08BC08094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878F1-4168-43F4-B8A4-DF59B7A1A0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5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1FC3-3CBF-4D6F-85EB-C24E52CB1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6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4CA5-5095-4881-87C4-5F0FD7E7F2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6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FEF6-7C87-40B3-A4BE-BFDEE2E18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6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3E98-22DD-4574-8B6A-14AF9A8830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4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E109-AAE8-4115-BDBA-54FDB424EA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0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DEA7-27B9-4F0F-9A6B-44AE4EA5A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85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C89FE3-CF21-4A38-A1B0-C279C16982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643899" y="19168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Trachtenheim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5" y="836712"/>
            <a:ext cx="806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TOP 6</a:t>
            </a:r>
          </a:p>
          <a:p>
            <a:endParaRPr lang="de-DE" dirty="0" smtClean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Städtebauliche Neuordnung des Quartiers zwischen Maximilianstraße, Heidengasse, Kalchstraße und Bahnhofstraße (sog. „Bahnhofsareal“)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endParaRPr lang="de-DE" b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Sachstandsbericht</a:t>
            </a:r>
            <a:endParaRPr lang="de-DE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endParaRPr lang="de-DE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endParaRPr lang="de-DE" b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19"/>
            <a:ext cx="5904656" cy="37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13334" y="5939988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Heidengasse / Rosengasse – neuer Platz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5798"/>
          <a:stretch/>
        </p:blipFill>
        <p:spPr>
          <a:xfrm>
            <a:off x="396456" y="989971"/>
            <a:ext cx="8280000" cy="48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Entwicklung Bahnhofsareal - Erdgeschoss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606" r="1609"/>
          <a:stretch/>
        </p:blipFill>
        <p:spPr>
          <a:xfrm>
            <a:off x="395536" y="836712"/>
            <a:ext cx="7945563" cy="58017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52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Entwicklung Bahnhofsareal – 1. Obergeschoss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941" r="1180"/>
          <a:stretch/>
        </p:blipFill>
        <p:spPr>
          <a:xfrm>
            <a:off x="323528" y="836712"/>
            <a:ext cx="8040290" cy="5803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80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Entwicklung Bahnhofsareal – 2. Obergeschoss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941" r="1181"/>
          <a:stretch/>
        </p:blipFill>
        <p:spPr>
          <a:xfrm>
            <a:off x="395536" y="836712"/>
            <a:ext cx="7966163" cy="5803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52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Entwicklung Bahnhofsareal – 3. Obergeschoss / DG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1941" r="1180"/>
          <a:stretch/>
        </p:blipFill>
        <p:spPr>
          <a:xfrm>
            <a:off x="395536" y="836712"/>
            <a:ext cx="7979997" cy="5803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06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Entwicklung Bahnhofsareal – Tiefgaragengeschosse UG 1 und UG2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941" r="1180"/>
          <a:stretch/>
        </p:blipFill>
        <p:spPr>
          <a:xfrm>
            <a:off x="395536" y="836712"/>
            <a:ext cx="7938496" cy="5803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42467" y="692696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rgbClr val="000000"/>
                </a:solidFill>
              </a:rPr>
              <a:t>Was bisher geschah</a:t>
            </a:r>
            <a:r>
              <a:rPr lang="de-DE" dirty="0" smtClean="0">
                <a:solidFill>
                  <a:srgbClr val="000000"/>
                </a:solidFill>
              </a:rPr>
              <a:t> (die wichtigsten Eckdaten):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88840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Auslobung eines </a:t>
            </a:r>
            <a:r>
              <a:rPr lang="de-DE" dirty="0" smtClean="0">
                <a:solidFill>
                  <a:srgbClr val="FF0000"/>
                </a:solidFill>
              </a:rPr>
              <a:t>Investorenwettbewerbs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durch Stadtratsbeschluss </a:t>
            </a:r>
            <a:r>
              <a:rPr lang="de-DE" dirty="0" smtClean="0">
                <a:solidFill>
                  <a:srgbClr val="0066FF"/>
                </a:solidFill>
              </a:rPr>
              <a:t>in öffentlicher Sitzung am 06.10.2014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560" y="2636912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Mehrere Sitzungen des </a:t>
            </a:r>
            <a:r>
              <a:rPr lang="de-DE" dirty="0" smtClean="0">
                <a:solidFill>
                  <a:srgbClr val="FF0000"/>
                </a:solidFill>
              </a:rPr>
              <a:t>Auswahlgremiums</a:t>
            </a:r>
            <a:r>
              <a:rPr lang="de-DE" dirty="0" smtClean="0">
                <a:solidFill>
                  <a:srgbClr val="000000"/>
                </a:solidFill>
              </a:rPr>
              <a:t>, externe Moderation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Auswahl von 3 finalen Entwürfen aus ursprünglich 8 Entwürfen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3284984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Einstimmige Empfehlung des Auswahlgremiums für den Entwurf von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Ten Brinke</a:t>
            </a:r>
            <a:r>
              <a:rPr lang="de-DE" dirty="0" smtClean="0">
                <a:solidFill>
                  <a:srgbClr val="000000"/>
                </a:solidFill>
              </a:rPr>
              <a:t>, Regensburg, in der Sitzung am 23.01.2018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3933056"/>
            <a:ext cx="800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Der Stadtrat hat sich in seiner </a:t>
            </a:r>
            <a:r>
              <a:rPr lang="de-DE" dirty="0" smtClean="0">
                <a:solidFill>
                  <a:srgbClr val="0066FF"/>
                </a:solidFill>
              </a:rPr>
              <a:t>öffentlichen Sitzung am 05.02.2018 </a:t>
            </a:r>
            <a:r>
              <a:rPr lang="de-DE" dirty="0" smtClean="0">
                <a:solidFill>
                  <a:srgbClr val="000000"/>
                </a:solidFill>
              </a:rPr>
              <a:t>mit großer Mehrheit für den städtebaulichen Entwurf von Ten Brinke entschieden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4869160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Aufstellungsbeschluss einstimmig in der </a:t>
            </a:r>
            <a:r>
              <a:rPr lang="de-DE" dirty="0" smtClean="0">
                <a:solidFill>
                  <a:srgbClr val="0066FF"/>
                </a:solidFill>
              </a:rPr>
              <a:t>öffentlichen Sitzung des Stadtrates am 11.06.2018</a:t>
            </a:r>
            <a:r>
              <a:rPr lang="de-DE" dirty="0" smtClean="0">
                <a:solidFill>
                  <a:srgbClr val="000000"/>
                </a:solidFill>
              </a:rPr>
              <a:t> für die </a:t>
            </a:r>
            <a:r>
              <a:rPr lang="de-DE" dirty="0" smtClean="0">
                <a:solidFill>
                  <a:srgbClr val="FF0000"/>
                </a:solidFill>
              </a:rPr>
              <a:t>Durchführung des vorhabenbezogenen Bebauungsplans Nr. 86 „Bahnhofsareal“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560" y="1556792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6FF"/>
                </a:solidFill>
              </a:rPr>
              <a:t>Bürgerinformation in der Stadthalle am 30.07.2014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560" y="1124744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Vorbereitungsphase 2012-14: z.B. BBE-Gutachten zu Einzelhandel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1560" y="5795972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6FF"/>
                </a:solidFill>
              </a:rPr>
              <a:t>Bürgerinformation in der Stadthalle „Bürger im Dialog“ am 23.09.2018</a:t>
            </a:r>
          </a:p>
        </p:txBody>
      </p:sp>
    </p:spTree>
    <p:extLst>
      <p:ext uri="{BB962C8B-B14F-4D97-AF65-F5344CB8AC3E}">
        <p14:creationId xmlns:p14="http://schemas.microsoft.com/office/powerpoint/2010/main" val="26758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42467" y="908720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   </a:t>
            </a:r>
            <a:r>
              <a:rPr lang="de-DE" u="sng" dirty="0" smtClean="0">
                <a:solidFill>
                  <a:srgbClr val="000000"/>
                </a:solidFill>
              </a:rPr>
              <a:t>Der aktuelle Verfahrensstand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1560" y="1340768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Erarbeitung von Gutachten zu Immissionsschutz, Erschütterungen;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Detailplanung Erschließung, Anlieferung; Abstimmung Denkmalschutz		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560" y="2001614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Ausarbeitung BP-Entwurf sowie Vorhaben- und Erschließungspläne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(Lageplan, Schemagrundrisse, Fassaden, Baubeschreibung)		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560" y="3264659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Investitionsvolumen			ca. 45 Mio €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560" y="3633991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Flächen Einzelhandel</a:t>
            </a:r>
            <a:r>
              <a:rPr lang="de-DE" dirty="0" smtClean="0">
                <a:solidFill>
                  <a:srgbClr val="000000"/>
                </a:solidFill>
              </a:rPr>
              <a:t>			ca. 4.500 m²	</a:t>
            </a:r>
            <a:r>
              <a:rPr lang="de-DE" dirty="0" smtClean="0">
                <a:solidFill>
                  <a:srgbClr val="FF0000"/>
                </a:solidFill>
              </a:rPr>
              <a:t>ca</a:t>
            </a:r>
            <a:r>
              <a:rPr lang="de-DE" dirty="0">
                <a:solidFill>
                  <a:srgbClr val="FF0000"/>
                </a:solidFill>
              </a:rPr>
              <a:t>. 4.500 m²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1560" y="4078813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Flächen Büro / Dienstleistung</a:t>
            </a:r>
            <a:r>
              <a:rPr lang="de-DE" dirty="0" smtClean="0">
                <a:solidFill>
                  <a:srgbClr val="000000"/>
                </a:solidFill>
              </a:rPr>
              <a:t>		ca. 3.200 m²	</a:t>
            </a:r>
            <a:r>
              <a:rPr lang="de-DE" dirty="0" smtClean="0">
                <a:solidFill>
                  <a:srgbClr val="FF0000"/>
                </a:solidFill>
              </a:rPr>
              <a:t>ca. 1.625 m²</a:t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11560" y="5014917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Flächen Hotel</a:t>
            </a:r>
            <a:r>
              <a:rPr lang="de-DE" dirty="0" smtClean="0">
                <a:solidFill>
                  <a:srgbClr val="0066FF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			ca. 3.000 m²	</a:t>
            </a:r>
            <a:r>
              <a:rPr lang="de-DE" dirty="0" smtClean="0">
                <a:solidFill>
                  <a:srgbClr val="FF0000"/>
                </a:solidFill>
              </a:rPr>
              <a:t>ca. 2.800 m²</a:t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1560" y="4509120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Flächen Wohnen</a:t>
            </a:r>
            <a:r>
              <a:rPr lang="de-DE" dirty="0" smtClean="0">
                <a:solidFill>
                  <a:srgbClr val="0066FF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		ca. 2.500 m²	</a:t>
            </a:r>
            <a:r>
              <a:rPr lang="de-DE" dirty="0" smtClean="0">
                <a:solidFill>
                  <a:srgbClr val="FF0000"/>
                </a:solidFill>
              </a:rPr>
              <a:t>ca. 3.750 m²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11560" y="5506199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Flächen Gastronomie</a:t>
            </a:r>
            <a:r>
              <a:rPr lang="de-DE" dirty="0" smtClean="0">
                <a:solidFill>
                  <a:srgbClr val="0066FF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		ca.    250 m²	</a:t>
            </a:r>
            <a:r>
              <a:rPr lang="de-DE" dirty="0" smtClean="0">
                <a:solidFill>
                  <a:srgbClr val="FF0000"/>
                </a:solidFill>
              </a:rPr>
              <a:t>ca.    320 m²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11560" y="5949280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Anzahl TG-Stellplätze	</a:t>
            </a:r>
            <a:r>
              <a:rPr lang="de-DE" dirty="0" smtClean="0">
                <a:solidFill>
                  <a:srgbClr val="000000"/>
                </a:solidFill>
              </a:rPr>
              <a:t>		ca.    328 St.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42466" y="2852936"/>
            <a:ext cx="817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   </a:t>
            </a:r>
            <a:r>
              <a:rPr lang="de-DE" u="sng" dirty="0" smtClean="0">
                <a:solidFill>
                  <a:srgbClr val="000000"/>
                </a:solidFill>
              </a:rPr>
              <a:t>Zahlen und Fakten</a:t>
            </a:r>
            <a:r>
              <a:rPr lang="de-DE" dirty="0" smtClean="0">
                <a:solidFill>
                  <a:srgbClr val="000000"/>
                </a:solidFill>
              </a:rPr>
              <a:t>:		  Bürgerversammlung	   </a:t>
            </a:r>
            <a:r>
              <a:rPr lang="de-DE" dirty="0" smtClean="0">
                <a:solidFill>
                  <a:srgbClr val="0066FF"/>
                </a:solidFill>
              </a:rPr>
              <a:t>aktuell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107504" y="2780928"/>
            <a:ext cx="878497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42467" y="908720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   </a:t>
            </a:r>
            <a:r>
              <a:rPr lang="de-DE" u="sng" dirty="0" smtClean="0">
                <a:solidFill>
                  <a:srgbClr val="000000"/>
                </a:solidFill>
              </a:rPr>
              <a:t>Verfahrensstand / </a:t>
            </a:r>
            <a:r>
              <a:rPr lang="de-DE" u="sng" dirty="0">
                <a:solidFill>
                  <a:srgbClr val="000000"/>
                </a:solidFill>
              </a:rPr>
              <a:t>d</a:t>
            </a:r>
            <a:r>
              <a:rPr lang="de-DE" u="sng" dirty="0" smtClean="0">
                <a:solidFill>
                  <a:srgbClr val="000000"/>
                </a:solidFill>
              </a:rPr>
              <a:t>ie nächsten Schritte </a:t>
            </a:r>
            <a:r>
              <a:rPr lang="de-DE" dirty="0" smtClean="0">
                <a:solidFill>
                  <a:srgbClr val="000000"/>
                </a:solidFill>
              </a:rPr>
              <a:t>(voraussichtlich):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484784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6FF"/>
                </a:solidFill>
              </a:rPr>
              <a:t>Billigungsbeschluss BP-Entwurf</a:t>
            </a:r>
            <a:br>
              <a:rPr lang="de-DE" dirty="0" smtClean="0">
                <a:solidFill>
                  <a:srgbClr val="0066FF"/>
                </a:solidFill>
              </a:rPr>
            </a:br>
            <a:r>
              <a:rPr lang="de-DE" dirty="0" smtClean="0">
                <a:solidFill>
                  <a:srgbClr val="0066FF"/>
                </a:solidFill>
              </a:rPr>
              <a:t>mit Vorhaben- und Erschließungsplänen</a:t>
            </a:r>
            <a:r>
              <a:rPr lang="de-DE" dirty="0" smtClean="0">
                <a:solidFill>
                  <a:srgbClr val="000000"/>
                </a:solidFill>
              </a:rPr>
              <a:t>		</a:t>
            </a:r>
            <a:r>
              <a:rPr lang="de-DE" dirty="0" smtClean="0">
                <a:solidFill>
                  <a:srgbClr val="0066FF"/>
                </a:solidFill>
              </a:rPr>
              <a:t>II. Senat Anfang 2019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1560" y="2217638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6FF"/>
                </a:solidFill>
              </a:rPr>
              <a:t>Öffentliche Auslegung BP-Entwurf		Anfang 2019</a:t>
            </a:r>
            <a:br>
              <a:rPr lang="de-DE" dirty="0" smtClean="0">
                <a:solidFill>
                  <a:srgbClr val="0066FF"/>
                </a:solidFill>
              </a:rPr>
            </a:br>
            <a:r>
              <a:rPr lang="de-DE" u="sng" dirty="0" smtClean="0">
                <a:solidFill>
                  <a:srgbClr val="0066FF"/>
                </a:solidFill>
              </a:rPr>
              <a:t>Informationsveranstaltung</a:t>
            </a:r>
            <a:r>
              <a:rPr lang="de-DE" dirty="0" smtClean="0">
                <a:solidFill>
                  <a:srgbClr val="0066FF"/>
                </a:solidFill>
              </a:rPr>
              <a:t> 			Anfang 2019</a:t>
            </a:r>
            <a:br>
              <a:rPr lang="de-DE" dirty="0" smtClean="0">
                <a:solidFill>
                  <a:srgbClr val="0066FF"/>
                </a:solidFill>
              </a:rPr>
            </a:br>
            <a:r>
              <a:rPr lang="de-DE" dirty="0" smtClean="0">
                <a:solidFill>
                  <a:srgbClr val="0066FF"/>
                </a:solidFill>
              </a:rPr>
              <a:t>mit Verwaltung und Investor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560" y="3214717"/>
            <a:ext cx="800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6FF"/>
                </a:solidFill>
              </a:rPr>
              <a:t>Satzungsbeschluss BP</a:t>
            </a:r>
            <a:r>
              <a:rPr lang="de-DE" dirty="0" smtClean="0">
                <a:solidFill>
                  <a:srgbClr val="000000"/>
                </a:solidFill>
              </a:rPr>
              <a:t>				</a:t>
            </a:r>
            <a:r>
              <a:rPr lang="de-DE" dirty="0" smtClean="0">
                <a:solidFill>
                  <a:srgbClr val="0066FF"/>
                </a:solidFill>
              </a:rPr>
              <a:t>Mitte 2019</a:t>
            </a:r>
            <a:br>
              <a:rPr lang="de-DE" dirty="0" smtClean="0">
                <a:solidFill>
                  <a:srgbClr val="0066FF"/>
                </a:solidFill>
              </a:rPr>
            </a:br>
            <a:endParaRPr lang="de-DE" dirty="0" smtClean="0">
              <a:solidFill>
                <a:srgbClr val="0066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3729806"/>
            <a:ext cx="800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Abbruch der Gebäude				Herbst / Winter 2019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Archäologische Grabungen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4571836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Geplanter Baubeginn			</a:t>
            </a:r>
            <a:r>
              <a:rPr lang="de-DE" dirty="0" smtClean="0">
                <a:solidFill>
                  <a:srgbClr val="000000"/>
                </a:solidFill>
              </a:rPr>
              <a:t>	2020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1560" y="5075892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Geplante Fertigstellung			</a:t>
            </a:r>
            <a:r>
              <a:rPr lang="de-DE" dirty="0" smtClean="0">
                <a:solidFill>
                  <a:srgbClr val="000000"/>
                </a:solidFill>
              </a:rPr>
              <a:t>	2022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/>
          <a:stretch/>
        </p:blipFill>
        <p:spPr>
          <a:xfrm>
            <a:off x="1259632" y="836712"/>
            <a:ext cx="6556362" cy="5825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50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1091019"/>
            <a:ext cx="8280000" cy="455657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3334" y="5734997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Ecke Maximilianstraße / Bahnhofstraße</a:t>
            </a:r>
          </a:p>
        </p:txBody>
      </p:sp>
    </p:spTree>
    <p:extLst>
      <p:ext uri="{BB962C8B-B14F-4D97-AF65-F5344CB8AC3E}">
        <p14:creationId xmlns:p14="http://schemas.microsoft.com/office/powerpoint/2010/main" val="22819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13334" y="5734997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Bahnhofstraße mit Rosengasse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1099024"/>
            <a:ext cx="8280000" cy="44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13334" y="5734997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Ecke Bahnhofstraße / Kalchstraße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/>
          <a:stretch/>
        </p:blipFill>
        <p:spPr>
          <a:xfrm>
            <a:off x="396456" y="1052736"/>
            <a:ext cx="8280000" cy="45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4" y="212011"/>
            <a:ext cx="7810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64A0-22FB-43D8-9167-747675F003E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694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0000"/>
                </a:solidFill>
              </a:rPr>
              <a:t>Stadtplanungsamt  </a:t>
            </a:r>
          </a:p>
          <a:p>
            <a:pPr algn="r"/>
            <a:r>
              <a:rPr lang="de-DE" sz="1400" dirty="0">
                <a:solidFill>
                  <a:srgbClr val="000000"/>
                </a:solidFill>
              </a:rPr>
              <a:t>Entwicklung Bahnhofsareal – Sachstandsbericht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13334" y="5734997"/>
            <a:ext cx="8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Ecke Kalchstraße / Heidengasse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/>
          <a:stretch/>
        </p:blipFill>
        <p:spPr>
          <a:xfrm>
            <a:off x="453350" y="1052736"/>
            <a:ext cx="8280000" cy="45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Bildschirmpräsentation (4:3)</PresentationFormat>
  <Paragraphs>82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Memmingen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damm</dc:creator>
  <cp:lastModifiedBy>Friess,Manuela</cp:lastModifiedBy>
  <cp:revision>1932</cp:revision>
  <cp:lastPrinted>2017-06-19T11:00:17Z</cp:lastPrinted>
  <dcterms:created xsi:type="dcterms:W3CDTF">2011-09-28T07:47:35Z</dcterms:created>
  <dcterms:modified xsi:type="dcterms:W3CDTF">2018-12-17T12:57:55Z</dcterms:modified>
</cp:coreProperties>
</file>